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sldIdLst>
    <p:sldId id="256" r:id="rId2"/>
    <p:sldId id="261" r:id="rId3"/>
    <p:sldId id="262" r:id="rId4"/>
    <p:sldId id="263" r:id="rId5"/>
    <p:sldId id="274" r:id="rId6"/>
    <p:sldId id="264" r:id="rId7"/>
    <p:sldId id="276" r:id="rId8"/>
    <p:sldId id="265" r:id="rId9"/>
    <p:sldId id="266" r:id="rId10"/>
    <p:sldId id="267" r:id="rId11"/>
    <p:sldId id="277" r:id="rId12"/>
    <p:sldId id="268" r:id="rId13"/>
    <p:sldId id="270" r:id="rId14"/>
    <p:sldId id="272" r:id="rId15"/>
    <p:sldId id="278" r:id="rId16"/>
    <p:sldId id="273" r:id="rId17"/>
    <p:sldId id="27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F0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5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66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AE6F0CE7-E384-448B-9789-84E96C832B99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09EB83BF-9D13-4C65-8227-CCA2482334F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717975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F0CE7-E384-448B-9789-84E96C832B99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83BF-9D13-4C65-8227-CCA248233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147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F0CE7-E384-448B-9789-84E96C832B99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83BF-9D13-4C65-8227-CCA2482334F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53132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F0CE7-E384-448B-9789-84E96C832B99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83BF-9D13-4C65-8227-CCA248233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927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F0CE7-E384-448B-9789-84E96C832B99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83BF-9D13-4C65-8227-CCA248233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578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F0CE7-E384-448B-9789-84E96C832B99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83BF-9D13-4C65-8227-CCA248233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989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F0CE7-E384-448B-9789-84E96C832B99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83BF-9D13-4C65-8227-CCA248233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041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F0CE7-E384-448B-9789-84E96C832B99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83BF-9D13-4C65-8227-CCA248233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286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F0CE7-E384-448B-9789-84E96C832B99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83BF-9D13-4C65-8227-CCA248233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950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F0CE7-E384-448B-9789-84E96C832B99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83BF-9D13-4C65-8227-CCA248233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122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F0CE7-E384-448B-9789-84E96C832B99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83BF-9D13-4C65-8227-CCA248233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259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AE6F0CE7-E384-448B-9789-84E96C832B99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09EB83BF-9D13-4C65-8227-CCA248233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144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8730" y="353599"/>
            <a:ext cx="11067068" cy="3605659"/>
          </a:xfrm>
        </p:spPr>
        <p:txBody>
          <a:bodyPr>
            <a:normAutofit/>
          </a:bodyPr>
          <a:lstStyle/>
          <a:p>
            <a:r>
              <a:rPr lang="en-US" sz="4800" dirty="0"/>
              <a:t>Minors Employed in U.S. Agriculture:</a:t>
            </a:r>
            <a:r>
              <a:rPr lang="en-US" sz="6000" dirty="0"/>
              <a:t> </a:t>
            </a:r>
            <a:r>
              <a:rPr lang="en-US" sz="4000" i="1" dirty="0"/>
              <a:t>A Need for Data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8730" y="5175315"/>
            <a:ext cx="9418320" cy="1326351"/>
          </a:xfrm>
        </p:spPr>
        <p:txBody>
          <a:bodyPr/>
          <a:lstStyle/>
          <a:p>
            <a:r>
              <a:rPr lang="en-US" dirty="0"/>
              <a:t>Matthew Rowen</a:t>
            </a:r>
          </a:p>
          <a:p>
            <a:r>
              <a:rPr lang="en-US" dirty="0"/>
              <a:t>Project Course 2017</a:t>
            </a:r>
          </a:p>
        </p:txBody>
      </p:sp>
    </p:spTree>
    <p:extLst>
      <p:ext uri="{BB962C8B-B14F-4D97-AF65-F5344CB8AC3E}">
        <p14:creationId xmlns:p14="http://schemas.microsoft.com/office/powerpoint/2010/main" val="1087628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350" y="169681"/>
            <a:ext cx="9692640" cy="833483"/>
          </a:xfrm>
        </p:spPr>
        <p:txBody>
          <a:bodyPr/>
          <a:lstStyle/>
          <a:p>
            <a:r>
              <a:rPr lang="en-US" dirty="0"/>
              <a:t>Research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166" y="1225485"/>
            <a:ext cx="6189331" cy="5307291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ClrTx/>
              <a:buNone/>
            </a:pPr>
            <a:r>
              <a:rPr lang="en-US" dirty="0"/>
              <a:t>1.   To what extent are minors employed in agricultural work in the U.S.?</a:t>
            </a:r>
          </a:p>
          <a:p>
            <a:pPr marL="617220" lvl="1" indent="-342900">
              <a:lnSpc>
                <a:spcPct val="150000"/>
              </a:lnSpc>
              <a:buClrTx/>
              <a:buFont typeface="+mj-lt"/>
              <a:buAutoNum type="alphaLcParenR"/>
            </a:pPr>
            <a:r>
              <a:rPr lang="en-US" dirty="0">
                <a:solidFill>
                  <a:schemeClr val="tx1"/>
                </a:solidFill>
              </a:rPr>
              <a:t>What data exists on the trends, numbers, and characteristics of agriculturally employed minors, including those on tobacco farms?</a:t>
            </a:r>
          </a:p>
          <a:p>
            <a:pPr marL="617220" lvl="1" indent="-342900">
              <a:lnSpc>
                <a:spcPct val="150000"/>
              </a:lnSpc>
              <a:buClrTx/>
              <a:buFont typeface="+mj-lt"/>
              <a:buAutoNum type="alphaLcParenR"/>
            </a:pPr>
            <a:r>
              <a:rPr lang="en-US" dirty="0">
                <a:solidFill>
                  <a:schemeClr val="tx1"/>
                </a:solidFill>
              </a:rPr>
              <a:t>Data gaps?</a:t>
            </a:r>
          </a:p>
          <a:p>
            <a:pPr marL="0" indent="0">
              <a:buClrTx/>
              <a:buNone/>
            </a:pPr>
            <a:endParaRPr lang="en-US" dirty="0"/>
          </a:p>
          <a:p>
            <a:pPr marL="0" indent="0">
              <a:lnSpc>
                <a:spcPct val="160000"/>
              </a:lnSpc>
              <a:buClrTx/>
              <a:buNone/>
            </a:pPr>
            <a:r>
              <a:rPr lang="en-US" dirty="0"/>
              <a:t>2.   What is known about the well-being of minors employed in hazardous and non-hazardous agricultural work in the U.S.?</a:t>
            </a:r>
          </a:p>
          <a:p>
            <a:pPr marL="674370" lvl="1" indent="-400050">
              <a:lnSpc>
                <a:spcPct val="160000"/>
              </a:lnSpc>
              <a:buClrTx/>
              <a:buFont typeface="+mj-lt"/>
              <a:buAutoNum type="alphaLcParenR"/>
            </a:pPr>
            <a:r>
              <a:rPr lang="en-US" dirty="0">
                <a:solidFill>
                  <a:schemeClr val="tx1"/>
                </a:solidFill>
              </a:rPr>
              <a:t>What data exists on the safety and health of agriculturally employed minors? </a:t>
            </a:r>
          </a:p>
          <a:p>
            <a:pPr marL="674370" lvl="1" indent="-400050">
              <a:lnSpc>
                <a:spcPct val="160000"/>
              </a:lnSpc>
              <a:buClrTx/>
              <a:buFont typeface="+mj-lt"/>
              <a:buAutoNum type="alphaLcParenR"/>
            </a:pPr>
            <a:r>
              <a:rPr lang="en-US" dirty="0">
                <a:solidFill>
                  <a:schemeClr val="tx1"/>
                </a:solidFill>
              </a:rPr>
              <a:t>Data gaps 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97" r="13495"/>
          <a:stretch/>
        </p:blipFill>
        <p:spPr>
          <a:xfrm>
            <a:off x="7129912" y="1580592"/>
            <a:ext cx="3943700" cy="39590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29912" y="5628443"/>
            <a:ext cx="3943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Mercer, Marsha. 2013. “Children as Young as 10 Can do Farm Work in Some States.” Pew Charitable Trusts. http://www.pewtrusts.org/en/research-and-analysis/blogs/stateline/2013/08/30/children-as-young-as-10-can-do-farm-work-in-some-states.</a:t>
            </a:r>
          </a:p>
        </p:txBody>
      </p:sp>
    </p:spTree>
    <p:extLst>
      <p:ext uri="{BB962C8B-B14F-4D97-AF65-F5344CB8AC3E}">
        <p14:creationId xmlns:p14="http://schemas.microsoft.com/office/powerpoint/2010/main" val="1362788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434" y="235669"/>
            <a:ext cx="9692640" cy="729788"/>
          </a:xfrm>
        </p:spPr>
        <p:txBody>
          <a:bodyPr/>
          <a:lstStyle/>
          <a:p>
            <a:r>
              <a:rPr lang="en-US" dirty="0"/>
              <a:t>Purpose of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435" y="1272619"/>
            <a:ext cx="4963588" cy="542041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Disparities between agricultural and non-agricultural child labor laws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Particularly  for hazardous occupations</a:t>
            </a:r>
          </a:p>
          <a:p>
            <a:pPr>
              <a:lnSpc>
                <a:spcPct val="150000"/>
              </a:lnSpc>
            </a:pPr>
            <a:r>
              <a:rPr lang="en-US" dirty="0"/>
              <a:t>Numerous past legislative efforts to change laws have failed</a:t>
            </a:r>
          </a:p>
          <a:p>
            <a:pPr>
              <a:lnSpc>
                <a:spcPct val="150000"/>
              </a:lnSpc>
            </a:pPr>
            <a:r>
              <a:rPr lang="en-US" dirty="0"/>
              <a:t>Congress showing renewed interest in the topic</a:t>
            </a:r>
          </a:p>
          <a:p>
            <a:pPr>
              <a:lnSpc>
                <a:spcPct val="150000"/>
              </a:lnSpc>
            </a:pPr>
            <a:r>
              <a:rPr lang="en-US" dirty="0"/>
              <a:t>Lack of complete understanding of size, scope, and severity of the problem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A need to know what data exists on agriculturally employed youth, and where there may be gaps in the data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3490687"/>
              </p:ext>
            </p:extLst>
          </p:nvPr>
        </p:nvGraphicFramePr>
        <p:xfrm>
          <a:off x="5823752" y="235671"/>
          <a:ext cx="5326064" cy="63131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6478">
                  <a:extLst>
                    <a:ext uri="{9D8B030D-6E8A-4147-A177-3AD203B41FA5}">
                      <a16:colId xmlns:a16="http://schemas.microsoft.com/office/drawing/2014/main" val="2987320374"/>
                    </a:ext>
                  </a:extLst>
                </a:gridCol>
                <a:gridCol w="1689999">
                  <a:extLst>
                    <a:ext uri="{9D8B030D-6E8A-4147-A177-3AD203B41FA5}">
                      <a16:colId xmlns:a16="http://schemas.microsoft.com/office/drawing/2014/main" val="453848463"/>
                    </a:ext>
                  </a:extLst>
                </a:gridCol>
                <a:gridCol w="1659587">
                  <a:extLst>
                    <a:ext uri="{9D8B030D-6E8A-4147-A177-3AD203B41FA5}">
                      <a16:colId xmlns:a16="http://schemas.microsoft.com/office/drawing/2014/main" val="3329998079"/>
                    </a:ext>
                  </a:extLst>
                </a:gridCol>
              </a:tblGrid>
              <a:tr h="971888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Non-Agricultural Employment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Agricultural Employment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7234687"/>
                  </a:ext>
                </a:extLst>
              </a:tr>
              <a:tr h="377957"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Min. Age: Non-Hazardous Occupations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14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6623023"/>
                  </a:ext>
                </a:extLst>
              </a:tr>
              <a:tr h="6119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 with parental consent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72293098"/>
                  </a:ext>
                </a:extLst>
              </a:tr>
              <a:tr h="97188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Min. Age: Hazardous Occupations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0917705"/>
                  </a:ext>
                </a:extLst>
              </a:tr>
              <a:tr h="13678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Minimum Wage and Overtime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$7.25/</a:t>
                      </a:r>
                      <a:r>
                        <a:rPr lang="en-US" sz="1400" dirty="0" err="1"/>
                        <a:t>hr</a:t>
                      </a:r>
                      <a:endParaRPr lang="en-US" sz="1400" dirty="0"/>
                    </a:p>
                    <a:p>
                      <a:pPr algn="ctr"/>
                      <a:endParaRPr lang="en-US" sz="1400" dirty="0"/>
                    </a:p>
                    <a:p>
                      <a:pPr algn="ctr"/>
                      <a:r>
                        <a:rPr lang="en-US" sz="1400" dirty="0"/>
                        <a:t>YM: $4.25/</a:t>
                      </a:r>
                      <a:r>
                        <a:rPr lang="en-US" sz="1400" dirty="0" err="1"/>
                        <a:t>hr</a:t>
                      </a:r>
                      <a:r>
                        <a:rPr lang="en-US" sz="1400" dirty="0"/>
                        <a:t> </a:t>
                      </a:r>
                    </a:p>
                    <a:p>
                      <a:pPr algn="ctr"/>
                      <a:endParaRPr lang="en-US" sz="1400" dirty="0"/>
                    </a:p>
                    <a:p>
                      <a:pPr algn="ctr"/>
                      <a:r>
                        <a:rPr lang="en-US" sz="1400" dirty="0"/>
                        <a:t>OT: 1.5 x wage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$7.25/</a:t>
                      </a:r>
                      <a:r>
                        <a:rPr lang="en-US" sz="1400" dirty="0" err="1"/>
                        <a:t>hr</a:t>
                      </a:r>
                      <a:r>
                        <a:rPr lang="en-US" sz="1400" dirty="0"/>
                        <a:t> (exceptions)</a:t>
                      </a:r>
                    </a:p>
                    <a:p>
                      <a:pPr algn="ctr"/>
                      <a:endParaRPr lang="en-US" sz="1400" dirty="0"/>
                    </a:p>
                    <a:p>
                      <a:pPr algn="ctr"/>
                      <a:r>
                        <a:rPr lang="en-US" sz="1400" dirty="0"/>
                        <a:t>OT: N/A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78254789"/>
                  </a:ext>
                </a:extLst>
              </a:tr>
              <a:tr h="196429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Maximum Working Hours: Ages &lt; 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School hours: 0</a:t>
                      </a:r>
                    </a:p>
                    <a:p>
                      <a:pPr algn="ctr"/>
                      <a:endParaRPr lang="en-US" sz="1400" dirty="0"/>
                    </a:p>
                    <a:p>
                      <a:pPr algn="ctr"/>
                      <a:r>
                        <a:rPr lang="en-US" sz="1400" dirty="0"/>
                        <a:t>In session: 3hrs/day, 18hrs/week</a:t>
                      </a:r>
                    </a:p>
                    <a:p>
                      <a:pPr algn="ctr"/>
                      <a:endParaRPr lang="en-US" sz="1400" dirty="0"/>
                    </a:p>
                    <a:p>
                      <a:pPr algn="ctr"/>
                      <a:r>
                        <a:rPr lang="en-US" sz="1400" dirty="0"/>
                        <a:t>Not in session: 8hrs/day, 40hrs/week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School hours: 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23428173"/>
                  </a:ext>
                </a:extLst>
              </a:tr>
            </a:tbl>
          </a:graphicData>
        </a:graphic>
      </p:graphicFrame>
      <p:sp>
        <p:nvSpPr>
          <p:cNvPr id="5" name="Arrow: Right 4"/>
          <p:cNvSpPr/>
          <p:nvPr/>
        </p:nvSpPr>
        <p:spPr>
          <a:xfrm>
            <a:off x="4263462" y="1771141"/>
            <a:ext cx="832292" cy="235670"/>
          </a:xfrm>
          <a:prstGeom prst="rightArrow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3752" y="6565320"/>
            <a:ext cx="5944872" cy="29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172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228600"/>
            <a:ext cx="9692640" cy="731202"/>
          </a:xfrm>
        </p:spPr>
        <p:txBody>
          <a:bodyPr/>
          <a:lstStyle/>
          <a:p>
            <a:r>
              <a:rPr lang="en-US" dirty="0"/>
              <a:t>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140" y="1206788"/>
            <a:ext cx="6678203" cy="5453092"/>
          </a:xfrm>
        </p:spPr>
        <p:txBody>
          <a:bodyPr>
            <a:normAutofit/>
          </a:bodyPr>
          <a:lstStyle/>
          <a:p>
            <a:r>
              <a:rPr lang="en-US" sz="2000" dirty="0"/>
              <a:t>Search for federal-level data</a:t>
            </a:r>
          </a:p>
          <a:p>
            <a:pPr lvl="1"/>
            <a:r>
              <a:rPr lang="en-US" sz="1800" b="1" dirty="0"/>
              <a:t>CDC</a:t>
            </a:r>
          </a:p>
          <a:p>
            <a:pPr lvl="1"/>
            <a:r>
              <a:rPr lang="en-US" sz="1800" dirty="0"/>
              <a:t>Census Bureau</a:t>
            </a:r>
          </a:p>
          <a:p>
            <a:pPr lvl="1"/>
            <a:r>
              <a:rPr lang="en-US" sz="1800" dirty="0"/>
              <a:t>USDOL</a:t>
            </a:r>
          </a:p>
          <a:p>
            <a:pPr lvl="1"/>
            <a:r>
              <a:rPr lang="en-US" sz="1800" dirty="0"/>
              <a:t>OSHA</a:t>
            </a:r>
          </a:p>
          <a:p>
            <a:pPr lvl="1"/>
            <a:r>
              <a:rPr lang="en-US" sz="1800" dirty="0"/>
              <a:t>EPA</a:t>
            </a:r>
          </a:p>
          <a:p>
            <a:r>
              <a:rPr lang="en-US" sz="2000" dirty="0"/>
              <a:t>Search for state-level data</a:t>
            </a:r>
          </a:p>
          <a:p>
            <a:pPr lvl="1"/>
            <a:r>
              <a:rPr lang="en-US" sz="1800" dirty="0"/>
              <a:t>Departments of Labor and Agriculture (or equivalents)</a:t>
            </a:r>
          </a:p>
          <a:p>
            <a:pPr lvl="2"/>
            <a:r>
              <a:rPr lang="en-US" sz="1600" dirty="0"/>
              <a:t>California</a:t>
            </a:r>
          </a:p>
          <a:p>
            <a:pPr lvl="2"/>
            <a:r>
              <a:rPr lang="en-US" sz="1600" dirty="0"/>
              <a:t>Texas</a:t>
            </a:r>
          </a:p>
          <a:p>
            <a:pPr lvl="2"/>
            <a:r>
              <a:rPr lang="en-US" sz="1600" dirty="0"/>
              <a:t>Iowa</a:t>
            </a:r>
          </a:p>
          <a:p>
            <a:pPr lvl="2"/>
            <a:r>
              <a:rPr lang="en-US" sz="1600" dirty="0"/>
              <a:t>North Carolina</a:t>
            </a:r>
          </a:p>
          <a:p>
            <a:r>
              <a:rPr lang="en-US" sz="2000" dirty="0"/>
              <a:t>Search for non-governmental data</a:t>
            </a:r>
          </a:p>
          <a:p>
            <a:r>
              <a:rPr lang="en-US" sz="2000" dirty="0"/>
              <a:t>Interviews with field experts</a:t>
            </a:r>
          </a:p>
          <a:p>
            <a:pPr lvl="1"/>
            <a:r>
              <a:rPr lang="en-US" sz="1800" dirty="0"/>
              <a:t>Federal, state, non-governmental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3541" y="382160"/>
            <a:ext cx="2098644" cy="6545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8378" y="940341"/>
            <a:ext cx="1412103" cy="105907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4633" y="594201"/>
            <a:ext cx="831743" cy="8261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03632" y="5445843"/>
            <a:ext cx="1155364" cy="108462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82031" y="3051287"/>
            <a:ext cx="1015212" cy="101521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5484" y="3435743"/>
            <a:ext cx="1156547" cy="115654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52329" y="3829743"/>
            <a:ext cx="999303" cy="999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59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016775" y="744717"/>
            <a:ext cx="9418320" cy="2396765"/>
          </a:xfrm>
        </p:spPr>
        <p:txBody>
          <a:bodyPr/>
          <a:lstStyle/>
          <a:p>
            <a:r>
              <a:rPr lang="en-US" dirty="0"/>
              <a:t>Findings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1016775" y="3876773"/>
            <a:ext cx="9418320" cy="1691640"/>
          </a:xfrm>
        </p:spPr>
        <p:txBody>
          <a:bodyPr>
            <a:normAutofit/>
          </a:bodyPr>
          <a:lstStyle/>
          <a:p>
            <a:r>
              <a:rPr lang="en-US" sz="3600" i="1" dirty="0"/>
              <a:t>Demographics &amp; Hazardous Occupations</a:t>
            </a:r>
          </a:p>
        </p:txBody>
      </p:sp>
    </p:spTree>
    <p:extLst>
      <p:ext uri="{BB962C8B-B14F-4D97-AF65-F5344CB8AC3E}">
        <p14:creationId xmlns:p14="http://schemas.microsoft.com/office/powerpoint/2010/main" val="3006753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616" y="86627"/>
            <a:ext cx="9692640" cy="517040"/>
          </a:xfrm>
        </p:spPr>
        <p:txBody>
          <a:bodyPr>
            <a:noAutofit/>
          </a:bodyPr>
          <a:lstStyle/>
          <a:p>
            <a:r>
              <a:rPr lang="en-US" sz="3400" b="1" u="sng" dirty="0">
                <a:solidFill>
                  <a:schemeClr val="tx2">
                    <a:lumMod val="75000"/>
                  </a:schemeClr>
                </a:solidFill>
              </a:rPr>
              <a:t>Totals &amp; Trends</a:t>
            </a:r>
          </a:p>
        </p:txBody>
      </p:sp>
      <p:pic>
        <p:nvPicPr>
          <p:cNvPr id="4" name="Picture 3" descr="A picture containing screenshot&#10;&#10;Description generated with very high confidenc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92" y="981777"/>
            <a:ext cx="10361329" cy="55166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592" y="6597332"/>
            <a:ext cx="5944872" cy="26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549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24" y="113121"/>
            <a:ext cx="10919059" cy="545023"/>
          </a:xfrm>
        </p:spPr>
        <p:txBody>
          <a:bodyPr>
            <a:normAutofit fontScale="90000"/>
          </a:bodyPr>
          <a:lstStyle/>
          <a:p>
            <a:r>
              <a:rPr lang="en-US" sz="3400" b="1" u="sng" dirty="0">
                <a:solidFill>
                  <a:schemeClr val="tx2">
                    <a:lumMod val="75000"/>
                  </a:schemeClr>
                </a:solidFill>
              </a:rPr>
              <a:t>Number of Agriculturally Employed Youth By Region</a:t>
            </a:r>
          </a:p>
        </p:txBody>
      </p:sp>
      <p:pic>
        <p:nvPicPr>
          <p:cNvPr id="4" name="Picture 3" descr="A close up of a map&#10;&#10;Description generated with high confidenc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52" y="1151796"/>
            <a:ext cx="10265479" cy="54443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052" y="6663303"/>
            <a:ext cx="5944872" cy="26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063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692640" cy="671970"/>
          </a:xfrm>
        </p:spPr>
        <p:txBody>
          <a:bodyPr>
            <a:normAutofit/>
          </a:bodyPr>
          <a:lstStyle/>
          <a:p>
            <a:r>
              <a:rPr lang="en-US" sz="3400" b="1" u="sng" dirty="0">
                <a:solidFill>
                  <a:schemeClr val="tx2">
                    <a:lumMod val="75000"/>
                  </a:schemeClr>
                </a:solidFill>
              </a:rPr>
              <a:t>Youth by Age and Farm Type</a:t>
            </a:r>
          </a:p>
        </p:txBody>
      </p:sp>
      <p:pic>
        <p:nvPicPr>
          <p:cNvPr id="4" name="Picture 3" descr="A picture containing screenshot&#10;&#10;Description generated with very high confidenc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17" y="982273"/>
            <a:ext cx="10483783" cy="54540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517" y="6616280"/>
            <a:ext cx="5944872" cy="26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476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692640" cy="653117"/>
          </a:xfrm>
        </p:spPr>
        <p:txBody>
          <a:bodyPr>
            <a:normAutofit/>
          </a:bodyPr>
          <a:lstStyle/>
          <a:p>
            <a:r>
              <a:rPr lang="en-US" sz="3400" b="1" u="sng" dirty="0">
                <a:solidFill>
                  <a:schemeClr val="tx2">
                    <a:lumMod val="75000"/>
                  </a:schemeClr>
                </a:solidFill>
              </a:rPr>
              <a:t>Youth by Age and Type of Worker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25" y="1126156"/>
            <a:ext cx="10118459" cy="53367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925" y="6675315"/>
            <a:ext cx="5944872" cy="26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651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692640" cy="587129"/>
          </a:xfrm>
        </p:spPr>
        <p:txBody>
          <a:bodyPr>
            <a:normAutofit/>
          </a:bodyPr>
          <a:lstStyle/>
          <a:p>
            <a:r>
              <a:rPr lang="en-US" sz="3400" b="1" u="sng" dirty="0">
                <a:solidFill>
                  <a:schemeClr val="tx2">
                    <a:lumMod val="75000"/>
                  </a:schemeClr>
                </a:solidFill>
              </a:rPr>
              <a:t>State Totals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777" y="758615"/>
            <a:ext cx="9198034" cy="5757596"/>
          </a:xfrm>
          <a:prstGeom prst="rect">
            <a:avLst/>
          </a:prstGeom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777" y="6687697"/>
            <a:ext cx="5944872" cy="26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649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4840"/>
            <a:ext cx="9692640" cy="568275"/>
          </a:xfrm>
        </p:spPr>
        <p:txBody>
          <a:bodyPr>
            <a:normAutofit/>
          </a:bodyPr>
          <a:lstStyle/>
          <a:p>
            <a:r>
              <a:rPr lang="en-US" sz="3400" b="1" u="sng" dirty="0">
                <a:solidFill>
                  <a:schemeClr val="tx2">
                    <a:lumMod val="75000"/>
                  </a:schemeClr>
                </a:solidFill>
              </a:rPr>
              <a:t>Trends in Injuries</a:t>
            </a:r>
          </a:p>
        </p:txBody>
      </p:sp>
      <p:pic>
        <p:nvPicPr>
          <p:cNvPr id="4" name="Picture 3" descr="A close up of a map&#10;&#10;Description generated with very high confidenc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45" y="1075298"/>
            <a:ext cx="9925518" cy="528999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645" y="6657138"/>
            <a:ext cx="5944872" cy="26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312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4268"/>
            <a:ext cx="9692640" cy="577702"/>
          </a:xfrm>
        </p:spPr>
        <p:txBody>
          <a:bodyPr>
            <a:normAutofit/>
          </a:bodyPr>
          <a:lstStyle/>
          <a:p>
            <a:r>
              <a:rPr lang="en-US" sz="3400" b="1" u="sng" dirty="0">
                <a:solidFill>
                  <a:schemeClr val="tx2">
                    <a:lumMod val="75000"/>
                  </a:schemeClr>
                </a:solidFill>
              </a:rPr>
              <a:t>Injuries by Age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79" y="979253"/>
            <a:ext cx="10093315" cy="538799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979" y="6597332"/>
            <a:ext cx="5944872" cy="26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702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1975"/>
            <a:ext cx="9692640" cy="587130"/>
          </a:xfrm>
        </p:spPr>
        <p:txBody>
          <a:bodyPr>
            <a:normAutofit/>
          </a:bodyPr>
          <a:lstStyle/>
          <a:p>
            <a:r>
              <a:rPr lang="en-US" sz="3400" b="1" u="sng" dirty="0">
                <a:solidFill>
                  <a:schemeClr val="tx2">
                    <a:lumMod val="75000"/>
                  </a:schemeClr>
                </a:solidFill>
              </a:rPr>
              <a:t>Body Part, Nature, Source, &amp; Injury Event</a:t>
            </a:r>
          </a:p>
        </p:txBody>
      </p:sp>
      <p:pic>
        <p:nvPicPr>
          <p:cNvPr id="6" name="Picture 5" descr="A picture containing screenshot&#10;&#10;Description generated with high confidenc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65" y="1119012"/>
            <a:ext cx="10539932" cy="52640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365" y="6652618"/>
            <a:ext cx="5944872" cy="26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59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67640"/>
            <a:ext cx="9692640" cy="853122"/>
          </a:xfrm>
        </p:spPr>
        <p:txBody>
          <a:bodyPr/>
          <a:lstStyle/>
          <a:p>
            <a:r>
              <a:rPr lang="en-US" dirty="0"/>
              <a:t>Summary of Findings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352647" y="1349770"/>
            <a:ext cx="10106526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General lack of relevant, detailed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Federal data largely single source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NIOSH Child Agricultural Injury Survey (CAIS)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States – almost nothing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Non-governmental – some good qualitative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Difficulties in data collection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Rural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Undocumented workers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Sensitivity of topic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Main source surveys inconsistent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6069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789" y="245736"/>
            <a:ext cx="9692640" cy="710934"/>
          </a:xfrm>
        </p:spPr>
        <p:txBody>
          <a:bodyPr/>
          <a:lstStyle/>
          <a:p>
            <a:r>
              <a:rPr lang="en-US" dirty="0"/>
              <a:t>Data Gaps</a:t>
            </a:r>
            <a:endParaRPr lang="en-US" sz="36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77789" y="1122273"/>
            <a:ext cx="4480560" cy="431834"/>
          </a:xfrm>
          <a:ln>
            <a:solidFill>
              <a:schemeClr val="tx2"/>
            </a:solidFill>
          </a:ln>
        </p:spPr>
        <p:txBody>
          <a:bodyPr/>
          <a:lstStyle/>
          <a:p>
            <a:pPr algn="ctr"/>
            <a:r>
              <a:rPr lang="en-US" dirty="0"/>
              <a:t>Demographic Data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177789" y="1713218"/>
            <a:ext cx="4480560" cy="4913825"/>
          </a:xfrm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marL="468630" indent="-285750"/>
            <a:r>
              <a:rPr lang="en-US" sz="1600" dirty="0"/>
              <a:t>Lack of accurate total</a:t>
            </a:r>
          </a:p>
          <a:p>
            <a:pPr marL="468630" indent="-285750"/>
            <a:r>
              <a:rPr lang="en-US" sz="1600" dirty="0"/>
              <a:t>Visitor youth (90%)</a:t>
            </a:r>
          </a:p>
          <a:p>
            <a:pPr marL="468630" indent="-285750"/>
            <a:r>
              <a:rPr lang="en-US" sz="1600" dirty="0"/>
              <a:t>Undocumented youth</a:t>
            </a:r>
          </a:p>
          <a:p>
            <a:pPr marL="468630" indent="-285750"/>
            <a:r>
              <a:rPr lang="en-US" sz="1600" dirty="0"/>
              <a:t>Specific age groups + [variable]</a:t>
            </a:r>
          </a:p>
          <a:p>
            <a:pPr marL="468630" indent="-285750"/>
            <a:r>
              <a:rPr lang="en-US" sz="1600" dirty="0"/>
              <a:t>Race</a:t>
            </a:r>
          </a:p>
          <a:p>
            <a:pPr marL="468630" indent="-285750"/>
            <a:r>
              <a:rPr lang="en-US" sz="1600" dirty="0"/>
              <a:t>Educational attainment</a:t>
            </a:r>
          </a:p>
          <a:p>
            <a:pPr marL="468630" indent="-285750"/>
            <a:r>
              <a:rPr lang="en-US" sz="1600" dirty="0"/>
              <a:t>States</a:t>
            </a:r>
          </a:p>
          <a:p>
            <a:pPr marL="92583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State specific data</a:t>
            </a:r>
          </a:p>
          <a:p>
            <a:pPr marL="92583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Data from the states</a:t>
            </a:r>
          </a:p>
          <a:p>
            <a:pPr marL="651510" indent="-285750"/>
            <a:endParaRPr lang="en-US" sz="1600" dirty="0"/>
          </a:p>
          <a:p>
            <a:pPr marL="651510" indent="-285750"/>
            <a:r>
              <a:rPr lang="en-US" sz="1600" dirty="0"/>
              <a:t>Minors on tobacco farms</a:t>
            </a:r>
          </a:p>
          <a:p>
            <a:pPr marL="925830" lvl="1" indent="-285750"/>
            <a:r>
              <a:rPr lang="en-US" sz="1400" dirty="0"/>
              <a:t>Lack of even an accurate total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6060492" y="1095395"/>
            <a:ext cx="4480560" cy="458712"/>
          </a:xfrm>
          <a:ln>
            <a:solidFill>
              <a:schemeClr val="tx2"/>
            </a:solidFill>
          </a:ln>
        </p:spPr>
        <p:txBody>
          <a:bodyPr/>
          <a:lstStyle/>
          <a:p>
            <a:pPr algn="ctr"/>
            <a:r>
              <a:rPr lang="en-US" dirty="0"/>
              <a:t>Hazardous Occupations Data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6060492" y="1692832"/>
            <a:ext cx="4480560" cy="4133882"/>
          </a:xfrm>
          <a:ln>
            <a:solidFill>
              <a:schemeClr val="tx2"/>
            </a:solidFill>
          </a:ln>
        </p:spPr>
        <p:txBody>
          <a:bodyPr/>
          <a:lstStyle/>
          <a:p>
            <a:r>
              <a:rPr lang="en-US" sz="1600" dirty="0"/>
              <a:t>No data on hazardous occupations</a:t>
            </a:r>
          </a:p>
          <a:p>
            <a:pPr lvl="1"/>
            <a:r>
              <a:rPr lang="en-US" sz="1400" dirty="0"/>
              <a:t>Injuries as proxy</a:t>
            </a:r>
          </a:p>
          <a:p>
            <a:r>
              <a:rPr lang="en-US" sz="1600" dirty="0"/>
              <a:t>Data on age of injured youth</a:t>
            </a:r>
          </a:p>
          <a:p>
            <a:r>
              <a:rPr lang="en-US" sz="1600" dirty="0"/>
              <a:t>Data on type of worker</a:t>
            </a:r>
          </a:p>
          <a:p>
            <a:r>
              <a:rPr lang="en-US" sz="1600" dirty="0"/>
              <a:t>Data on specific jobs/duties of agriculturally employed youth</a:t>
            </a:r>
          </a:p>
          <a:p>
            <a:pPr marL="0" indent="0">
              <a:buNone/>
            </a:pPr>
            <a:endParaRPr lang="en-US" sz="1600" dirty="0"/>
          </a:p>
          <a:p>
            <a:r>
              <a:rPr lang="en-US" sz="1600" dirty="0"/>
              <a:t>Minors on tobacco farms</a:t>
            </a:r>
          </a:p>
          <a:p>
            <a:pPr lvl="1"/>
            <a:r>
              <a:rPr lang="en-US" sz="1400" dirty="0"/>
              <a:t>No data on health and safety</a:t>
            </a:r>
          </a:p>
          <a:p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04857" y="5510547"/>
            <a:ext cx="40105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295509" y="4120093"/>
            <a:ext cx="40105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95890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67640"/>
            <a:ext cx="9692640" cy="853122"/>
          </a:xfrm>
        </p:spPr>
        <p:txBody>
          <a:bodyPr/>
          <a:lstStyle/>
          <a:p>
            <a:r>
              <a:rPr lang="en-US" dirty="0"/>
              <a:t>Recommendations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64593" y="1170272"/>
            <a:ext cx="632367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Fill data gaps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Rework the CAIS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Larger sample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More detailed questions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Every 5 years</a:t>
            </a:r>
          </a:p>
          <a:p>
            <a:pPr lvl="2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Amend FLSA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Bring parity to agricultural and non-agricultural child labor laws/regulations (regardless of availability of data)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Cease approval of regulation that excludes farms with </a:t>
            </a:r>
            <a:r>
              <a:rPr lang="en-US" u="sng" dirty="0"/>
              <a:t>&lt;</a:t>
            </a:r>
            <a:r>
              <a:rPr lang="en-US" dirty="0"/>
              <a:t> 10 employees from OSHA’s jurisdiction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Adopt NIOSH’s 2002 recommendations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13" t="788" r="27436" b="-788"/>
          <a:stretch/>
        </p:blipFill>
        <p:spPr>
          <a:xfrm>
            <a:off x="7409638" y="748314"/>
            <a:ext cx="3660817" cy="54483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409638" y="6196614"/>
            <a:ext cx="34227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Rosser, Gregory. 2015. “Field Farm Day.” Mykapuskasingnow.com. http://www.mykapuskasingnow.com/4942/field-farm-day/</a:t>
            </a:r>
          </a:p>
        </p:txBody>
      </p:sp>
    </p:spTree>
    <p:extLst>
      <p:ext uri="{BB962C8B-B14F-4D97-AF65-F5344CB8AC3E}">
        <p14:creationId xmlns:p14="http://schemas.microsoft.com/office/powerpoint/2010/main" val="15988892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67640"/>
            <a:ext cx="9692640" cy="853122"/>
          </a:xfrm>
        </p:spPr>
        <p:txBody>
          <a:bodyPr/>
          <a:lstStyle/>
          <a:p>
            <a:r>
              <a:rPr lang="en-US" dirty="0"/>
              <a:t>Questions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29755434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13359</TotalTime>
  <Words>604</Words>
  <Application>Microsoft Office PowerPoint</Application>
  <PresentationFormat>Widescreen</PresentationFormat>
  <Paragraphs>127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Century Schoolbook</vt:lpstr>
      <vt:lpstr>Wingdings 2</vt:lpstr>
      <vt:lpstr>View</vt:lpstr>
      <vt:lpstr>Minors Employed in U.S. Agriculture: A Need for Data</vt:lpstr>
      <vt:lpstr>Research Questions</vt:lpstr>
      <vt:lpstr>Purpose of Study</vt:lpstr>
      <vt:lpstr>Methodology</vt:lpstr>
      <vt:lpstr>Findings</vt:lpstr>
      <vt:lpstr>Totals &amp; Trends</vt:lpstr>
      <vt:lpstr>Number of Agriculturally Employed Youth By Region</vt:lpstr>
      <vt:lpstr>Youth by Age and Farm Type</vt:lpstr>
      <vt:lpstr>Youth by Age and Type of Worker</vt:lpstr>
      <vt:lpstr>State Totals</vt:lpstr>
      <vt:lpstr>Trends in Injuries</vt:lpstr>
      <vt:lpstr>Injuries by Age</vt:lpstr>
      <vt:lpstr>Body Part, Nature, Source, &amp; Injury Event</vt:lpstr>
      <vt:lpstr>Summary of Findings</vt:lpstr>
      <vt:lpstr>Data Gaps</vt:lpstr>
      <vt:lpstr>Recommendations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Minors Employed in U.S. Agriculture: A Need for Data</dc:title>
  <dc:creator>Matthew Rowen</dc:creator>
  <cp:lastModifiedBy>Rowen, Matthew</cp:lastModifiedBy>
  <cp:revision>40</cp:revision>
  <dcterms:created xsi:type="dcterms:W3CDTF">2017-04-29T16:48:56Z</dcterms:created>
  <dcterms:modified xsi:type="dcterms:W3CDTF">2017-05-12T12:49:44Z</dcterms:modified>
</cp:coreProperties>
</file>